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709" r:id="rId2"/>
    <p:sldId id="1000" r:id="rId3"/>
    <p:sldId id="1001" r:id="rId4"/>
    <p:sldId id="1002" r:id="rId5"/>
    <p:sldId id="1003" r:id="rId6"/>
    <p:sldId id="1005" r:id="rId7"/>
    <p:sldId id="593" r:id="rId8"/>
  </p:sldIdLst>
  <p:sldSz cx="9144000" cy="5715000" type="screen16x10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97" userDrawn="1">
          <p15:clr>
            <a:srgbClr val="A4A3A4"/>
          </p15:clr>
        </p15:guide>
        <p15:guide id="2" pos="2993" userDrawn="1">
          <p15:clr>
            <a:srgbClr val="A4A3A4"/>
          </p15:clr>
        </p15:guide>
        <p15:guide id="3" orient="horz" pos="303" userDrawn="1">
          <p15:clr>
            <a:srgbClr val="A4A3A4"/>
          </p15:clr>
        </p15:guide>
        <p15:guide id="4" pos="5465" userDrawn="1">
          <p15:clr>
            <a:srgbClr val="A4A3A4"/>
          </p15:clr>
        </p15:guide>
        <p15:guide id="5" pos="317" userDrawn="1">
          <p15:clr>
            <a:srgbClr val="A4A3A4"/>
          </p15:clr>
        </p15:guide>
        <p15:guide id="6" pos="2767" userDrawn="1">
          <p15:clr>
            <a:srgbClr val="A4A3A4"/>
          </p15:clr>
        </p15:guide>
        <p15:guide id="7" pos="2880" userDrawn="1">
          <p15:clr>
            <a:srgbClr val="A4A3A4"/>
          </p15:clr>
        </p15:guide>
        <p15:guide id="8" orient="horz" pos="1097" userDrawn="1">
          <p15:clr>
            <a:srgbClr val="A4A3A4"/>
          </p15:clr>
        </p15:guide>
        <p15:guide id="11" orient="horz" pos="711" userDrawn="1">
          <p15:clr>
            <a:srgbClr val="A4A3A4"/>
          </p15:clr>
        </p15:guide>
        <p15:guide id="12" pos="431" userDrawn="1">
          <p15:clr>
            <a:srgbClr val="A4A3A4"/>
          </p15:clr>
        </p15:guide>
        <p15:guide id="13" pos="4241" userDrawn="1">
          <p15:clr>
            <a:srgbClr val="A4A3A4"/>
          </p15:clr>
        </p15:guide>
        <p15:guide id="14" orient="horz" pos="575" userDrawn="1">
          <p15:clr>
            <a:srgbClr val="A4A3A4"/>
          </p15:clr>
        </p15:guide>
        <p15:guide id="15" orient="horz" pos="1210" userDrawn="1">
          <p15:clr>
            <a:srgbClr val="A4A3A4"/>
          </p15:clr>
        </p15:guide>
        <p15:guide id="16" orient="horz" pos="1868" userDrawn="1">
          <p15:clr>
            <a:srgbClr val="A4A3A4"/>
          </p15:clr>
        </p15:guide>
        <p15:guide id="17" orient="horz" pos="2004" userDrawn="1">
          <p15:clr>
            <a:srgbClr val="A4A3A4"/>
          </p15:clr>
        </p15:guide>
        <p15:guide id="18" pos="5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4FA0"/>
    <a:srgbClr val="00B2C4"/>
    <a:srgbClr val="8EC640"/>
    <a:srgbClr val="00B1C2"/>
    <a:srgbClr val="00B1C3"/>
    <a:srgbClr val="FE7828"/>
    <a:srgbClr val="EE4639"/>
    <a:srgbClr val="F0F0F0"/>
    <a:srgbClr val="808799"/>
    <a:srgbClr val="FBC8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Estilo medio 1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7CE84F3-28C3-443E-9E96-99CF82512B78}" styleName="Estilo oscuro 1 - Énfasis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Estilo oscuro 1 - Énfasis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Estilo oscuro 1 - Énfasis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CAF9ED-07DC-4A11-8D7F-57B35C25682E}" styleName="Estilo medio 1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Estilo claro 3 - Acento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Estilo medio 4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Estilo medio 4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82" autoAdjust="0"/>
    <p:restoredTop sz="85933" autoAdjust="0"/>
  </p:normalViewPr>
  <p:slideViewPr>
    <p:cSldViewPr snapToGrid="0">
      <p:cViewPr varScale="1">
        <p:scale>
          <a:sx n="110" d="100"/>
          <a:sy n="110" d="100"/>
        </p:scale>
        <p:origin x="896" y="176"/>
      </p:cViewPr>
      <p:guideLst>
        <p:guide orient="horz" pos="3297"/>
        <p:guide pos="2993"/>
        <p:guide orient="horz" pos="303"/>
        <p:guide pos="5465"/>
        <p:guide pos="317"/>
        <p:guide pos="2767"/>
        <p:guide pos="2880"/>
        <p:guide orient="horz" pos="1097"/>
        <p:guide orient="horz" pos="711"/>
        <p:guide pos="431"/>
        <p:guide pos="4241"/>
        <p:guide orient="horz" pos="575"/>
        <p:guide orient="horz" pos="1210"/>
        <p:guide orient="horz" pos="1868"/>
        <p:guide orient="horz" pos="2004"/>
        <p:guide pos="5352"/>
      </p:guideLst>
    </p:cSldViewPr>
  </p:slideViewPr>
  <p:outlineViewPr>
    <p:cViewPr>
      <p:scale>
        <a:sx n="30" d="100"/>
        <a:sy n="30" d="100"/>
      </p:scale>
      <p:origin x="0" y="0"/>
    </p:cViewPr>
  </p:outlineViewPr>
  <p:notesTextViewPr>
    <p:cViewPr>
      <p:scale>
        <a:sx n="140" d="100"/>
        <a:sy n="14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74" d="100"/>
          <a:sy n="74" d="100"/>
        </p:scale>
        <p:origin x="-4472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tiff>
</file>

<file path=ppt/media/image12.jpeg>
</file>

<file path=ppt/media/image13.jpeg>
</file>

<file path=ppt/media/image14.tiff>
</file>

<file path=ppt/media/image3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/>
              </a:defRPr>
            </a:lvl1pPr>
          </a:lstStyle>
          <a:p>
            <a:endParaRPr lang="es-ES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/>
              </a:defRPr>
            </a:lvl1pPr>
          </a:lstStyle>
          <a:p>
            <a:fld id="{9D357267-F5CB-4939-BF7A-DB6BFA44456E}" type="datetimeFigureOut">
              <a:rPr lang="es-ES" smtClean="0"/>
              <a:pPr/>
              <a:t>28/5/21</a:t>
            </a:fld>
            <a:endParaRPr lang="es-ES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/>
              </a:defRPr>
            </a:lvl1pPr>
          </a:lstStyle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/>
              </a:defRPr>
            </a:lvl1pPr>
          </a:lstStyle>
          <a:p>
            <a:fld id="{6B7E992D-280B-41DE-9EA7-7D9ADBA98B4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00682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5015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Imagen: árboles biblioteca.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5DAC-DA8C-47DE-96DB-8FEB8FB021C1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4024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5DAC-DA8C-47DE-96DB-8FEB8FB021C1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24455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1600" dirty="0"/>
              <a:t>Los alumnos pueden usar PPT, Vídeos, Papelógrafos, Mapas mentales, Vestuario, etc. Motivarlos a usar su creatividad en el uso de recursos para la presentación.</a:t>
            </a:r>
            <a:endParaRPr lang="es-ES" sz="1600" dirty="0"/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5DAC-DA8C-47DE-96DB-8FEB8FB021C1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16454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Usaremos una rúbrica de evaluación para calificar.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5DAC-DA8C-47DE-96DB-8FEB8FB021C1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16763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27440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44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656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431DC42-303B-F545-9789-3724F9E97760}"/>
              </a:ext>
            </a:extLst>
          </p:cNvPr>
          <p:cNvSpPr/>
          <p:nvPr userDrawn="1"/>
        </p:nvSpPr>
        <p:spPr>
          <a:xfrm>
            <a:off x="7204422" y="5371562"/>
            <a:ext cx="154401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E0D14F7-6E9D-9E40-BFFD-243BDDA808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5"/>
            <a:ext cx="369984" cy="206823"/>
          </a:xfrm>
          <a:prstGeom prst="rect">
            <a:avLst/>
          </a:prstGeom>
        </p:spPr>
      </p:pic>
      <p:sp>
        <p:nvSpPr>
          <p:cNvPr id="7" name="TextBox 7">
            <a:extLst>
              <a:ext uri="{FF2B5EF4-FFF2-40B4-BE49-F238E27FC236}">
                <a16:creationId xmlns:a16="http://schemas.microsoft.com/office/drawing/2014/main" id="{9372701D-0A84-0448-9BAF-91437343CCCB}"/>
              </a:ext>
            </a:extLst>
          </p:cNvPr>
          <p:cNvSpPr txBox="1"/>
          <p:nvPr userDrawn="1"/>
        </p:nvSpPr>
        <p:spPr>
          <a:xfrm>
            <a:off x="876300" y="5343295"/>
            <a:ext cx="26100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GESTIÓN DE LA</a:t>
            </a:r>
            <a:r>
              <a:rPr lang="en-US" sz="800" kern="1200" baseline="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CREATIVIDAD E INNOVACIÓN 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SESIÓN 15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3">
            <a:extLst>
              <a:ext uri="{FF2B5EF4-FFF2-40B4-BE49-F238E27FC236}">
                <a16:creationId xmlns:a16="http://schemas.microsoft.com/office/drawing/2014/main" id="{E431DC42-303B-F545-9789-3724F9E97760}"/>
              </a:ext>
            </a:extLst>
          </p:cNvPr>
          <p:cNvSpPr/>
          <p:nvPr userDrawn="1"/>
        </p:nvSpPr>
        <p:spPr>
          <a:xfrm>
            <a:off x="7204422" y="5371562"/>
            <a:ext cx="154401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9372701D-0A84-0448-9BAF-91437343CCCB}"/>
              </a:ext>
            </a:extLst>
          </p:cNvPr>
          <p:cNvSpPr txBox="1"/>
          <p:nvPr userDrawn="1"/>
        </p:nvSpPr>
        <p:spPr>
          <a:xfrm>
            <a:off x="876300" y="5343295"/>
            <a:ext cx="26100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GESTIÓN DE LA</a:t>
            </a:r>
            <a:r>
              <a:rPr lang="en-US" sz="800" kern="1200" baseline="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CREATIVIDAD E INNOVACIÓN 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SESIÓN 15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E0D14F7-6E9D-9E40-BFFD-243BDDA808D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5"/>
            <a:ext cx="369984" cy="20682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93" r:id="rId2"/>
    <p:sldLayoutId id="2147483673" r:id="rId3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lang="es-ES" sz="3200" b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lang="es-ES" sz="2800" smtClean="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lang="es-ES" sz="2400" smtClean="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lang="es-ES" sz="2000" smtClean="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lang="es-ES" sz="2000" smtClean="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0" Type="http://schemas.openxmlformats.org/officeDocument/2006/relationships/image" Target="../media/image10.tiff"/><Relationship Id="rId4" Type="http://schemas.openxmlformats.org/officeDocument/2006/relationships/image" Target="../media/image4.emf"/><Relationship Id="rId9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ángulo 40"/>
          <p:cNvSpPr/>
          <p:nvPr/>
        </p:nvSpPr>
        <p:spPr>
          <a:xfrm>
            <a:off x="182879" y="5120640"/>
            <a:ext cx="4304965" cy="462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2" name="Imagen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3" r="5949"/>
          <a:stretch/>
        </p:blipFill>
        <p:spPr>
          <a:xfrm>
            <a:off x="3743324" y="0"/>
            <a:ext cx="5400675" cy="5715000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00376003-8003-B944-8B01-9A232A7A385C}"/>
              </a:ext>
            </a:extLst>
          </p:cNvPr>
          <p:cNvSpPr txBox="1"/>
          <p:nvPr/>
        </p:nvSpPr>
        <p:spPr>
          <a:xfrm>
            <a:off x="503238" y="808689"/>
            <a:ext cx="3104743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900" b="1" dirty="0">
                <a:solidFill>
                  <a:srgbClr val="6C6D6C"/>
                </a:solidFill>
                <a:latin typeface="Calibri" charset="0"/>
                <a:cs typeface="Calibri" charset="0"/>
              </a:rPr>
              <a:t>GESTIÓN DE LA CREATIVIDAD E INNOVACIÓN </a:t>
            </a:r>
          </a:p>
        </p:txBody>
      </p:sp>
      <p:pic>
        <p:nvPicPr>
          <p:cNvPr id="26" name="Imagen 25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8370768" y="1253708"/>
            <a:ext cx="263082" cy="167499"/>
          </a:xfrm>
          <a:prstGeom prst="rect">
            <a:avLst/>
          </a:prstGeom>
        </p:spPr>
      </p:pic>
      <p:pic>
        <p:nvPicPr>
          <p:cNvPr id="40" name="Imagen 39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5349175" y="2255651"/>
            <a:ext cx="114521" cy="114521"/>
          </a:xfrm>
          <a:prstGeom prst="rect">
            <a:avLst/>
          </a:prstGeom>
        </p:spPr>
      </p:pic>
      <p:pic>
        <p:nvPicPr>
          <p:cNvPr id="48" name="Imagen 47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4531028" y="2668722"/>
            <a:ext cx="272736" cy="173645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93FC3217-3DCC-0941-BA6B-6CEEC9F1D080}"/>
              </a:ext>
            </a:extLst>
          </p:cNvPr>
          <p:cNvSpPr txBox="1"/>
          <p:nvPr/>
        </p:nvSpPr>
        <p:spPr>
          <a:xfrm>
            <a:off x="743902" y="1819386"/>
            <a:ext cx="14576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2000" b="1">
                <a:solidFill>
                  <a:srgbClr val="2DBDA5"/>
                </a:solidFill>
                <a:latin typeface="Calibri" charset="0"/>
                <a:ea typeface="Calibri" charset="0"/>
                <a:cs typeface="Calibri" charset="0"/>
              </a:rPr>
              <a:t>SESIÓN 15</a:t>
            </a:r>
            <a:endParaRPr lang="es-ES_tradnl" sz="2000" b="1" dirty="0">
              <a:solidFill>
                <a:srgbClr val="2DBDA5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6" name="Imagen 45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5528054" y="1214576"/>
            <a:ext cx="248554" cy="174528"/>
          </a:xfrm>
          <a:prstGeom prst="rect">
            <a:avLst/>
          </a:prstGeom>
        </p:spPr>
      </p:pic>
      <p:pic>
        <p:nvPicPr>
          <p:cNvPr id="52" name="Imagen 51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8142878" y="2446434"/>
            <a:ext cx="114521" cy="114521"/>
          </a:xfrm>
          <a:prstGeom prst="rect">
            <a:avLst/>
          </a:prstGeom>
        </p:spPr>
      </p:pic>
      <p:pic>
        <p:nvPicPr>
          <p:cNvPr id="53" name="Imagen 5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7279300" y="947188"/>
            <a:ext cx="76092" cy="76092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6">
            <a:alphaModFix amt="30000"/>
          </a:blip>
          <a:stretch>
            <a:fillRect/>
          </a:stretch>
        </p:blipFill>
        <p:spPr>
          <a:xfrm>
            <a:off x="4498387" y="1372312"/>
            <a:ext cx="610754" cy="61075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7">
            <a:alphaModFix amt="30000"/>
          </a:blip>
          <a:stretch>
            <a:fillRect/>
          </a:stretch>
        </p:blipFill>
        <p:spPr>
          <a:xfrm>
            <a:off x="7391433" y="2889818"/>
            <a:ext cx="470700" cy="4707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8">
            <a:alphaModFix amt="30000"/>
          </a:blip>
          <a:stretch>
            <a:fillRect/>
          </a:stretch>
        </p:blipFill>
        <p:spPr>
          <a:xfrm>
            <a:off x="5216627" y="3042231"/>
            <a:ext cx="494138" cy="49413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9">
            <a:alphaModFix amt="30000"/>
          </a:blip>
          <a:stretch>
            <a:fillRect/>
          </a:stretch>
        </p:blipFill>
        <p:spPr>
          <a:xfrm>
            <a:off x="7546373" y="1214576"/>
            <a:ext cx="689052" cy="689052"/>
          </a:xfrm>
          <a:prstGeom prst="rect">
            <a:avLst/>
          </a:prstGeom>
        </p:spPr>
      </p:pic>
      <p:pic>
        <p:nvPicPr>
          <p:cNvPr id="33" name="Imagen 32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7307959" y="2312912"/>
            <a:ext cx="259265" cy="165068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6091328" y="815352"/>
            <a:ext cx="702863" cy="702863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1225" y="1896111"/>
            <a:ext cx="166865" cy="170453"/>
          </a:xfrm>
          <a:prstGeom prst="rect">
            <a:avLst/>
          </a:prstGeom>
        </p:spPr>
      </p:pic>
      <p:sp>
        <p:nvSpPr>
          <p:cNvPr id="22" name="Rectángulo 21"/>
          <p:cNvSpPr/>
          <p:nvPr/>
        </p:nvSpPr>
        <p:spPr>
          <a:xfrm>
            <a:off x="503239" y="2177570"/>
            <a:ext cx="3175544" cy="8863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3200" dirty="0">
                <a:latin typeface="Graphik Medium" charset="0"/>
                <a:ea typeface="Graphik Medium" charset="0"/>
                <a:cs typeface="Graphik Medium" charset="0"/>
              </a:rPr>
              <a:t>PROYECTO</a:t>
            </a:r>
            <a:r>
              <a:rPr lang="en-US" sz="3200" b="1" dirty="0">
                <a:latin typeface="Graphik Bold" charset="0"/>
                <a:ea typeface="Graphik Bold" charset="0"/>
                <a:cs typeface="Graphik Bold" charset="0"/>
              </a:rPr>
              <a:t> CREATIVO 2</a:t>
            </a:r>
          </a:p>
        </p:txBody>
      </p:sp>
    </p:spTree>
    <p:extLst>
      <p:ext uri="{BB962C8B-B14F-4D97-AF65-F5344CB8AC3E}">
        <p14:creationId xmlns:p14="http://schemas.microsoft.com/office/powerpoint/2010/main" val="2029237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30EE0269-D275-4BC4-A584-5ACC4743942D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5556" b="-5556"/>
          <a:stretch>
            <a:fillRect/>
          </a:stretch>
        </p:blipFill>
        <p:spPr>
          <a:xfrm>
            <a:off x="4751388" y="760413"/>
            <a:ext cx="3933265" cy="3163699"/>
          </a:xfrm>
          <a:prstGeom prst="rect">
            <a:avLst/>
          </a:prstGeom>
        </p:spPr>
      </p:pic>
      <p:sp>
        <p:nvSpPr>
          <p:cNvPr id="7" name="Rectangle 5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PROYECTO CREATIVO 2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509863" y="920125"/>
            <a:ext cx="3566026" cy="10618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PROYECTO CREATIVO 2</a:t>
            </a:r>
          </a:p>
          <a:p>
            <a:pPr marL="184150" indent="-184150">
              <a:buFont typeface="Arial" charset="0"/>
              <a:buChar char="•"/>
            </a:pPr>
            <a:r>
              <a:rPr lang="es-ES" sz="1600" dirty="0">
                <a:latin typeface="Calibri" charset="0"/>
                <a:ea typeface="Calibri" charset="0"/>
                <a:cs typeface="Calibri" charset="0"/>
              </a:rPr>
              <a:t>Diseñar una propuesta de solución innovadora a un problema existente en la ciudad.</a:t>
            </a:r>
          </a:p>
        </p:txBody>
      </p:sp>
    </p:spTree>
    <p:extLst>
      <p:ext uri="{BB962C8B-B14F-4D97-AF65-F5344CB8AC3E}">
        <p14:creationId xmlns:p14="http://schemas.microsoft.com/office/powerpoint/2010/main" val="647240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PROYECTO CREATIVO 2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509863" y="920125"/>
            <a:ext cx="8165826" cy="1308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REQUERIMIENTOS</a:t>
            </a:r>
          </a:p>
          <a:p>
            <a:pPr marL="185738" indent="-185738"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Definición del público objetivo (a quienes beneficia).</a:t>
            </a:r>
          </a:p>
          <a:p>
            <a:pPr marL="185738" indent="-185738"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Concepto de la solución: (Nombre, características innovadoras, precio, beneficios, etc.) </a:t>
            </a:r>
          </a:p>
          <a:p>
            <a:pPr marL="185738" indent="-185738"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Aplicación de los métodos: Canvas, Lean Startup y Design Thinking.</a:t>
            </a:r>
            <a:endParaRPr lang="es-ES" sz="1600" dirty="0">
              <a:latin typeface="Calibri" charset="0"/>
              <a:ea typeface="Calibri" charset="0"/>
              <a:cs typeface="Calibri" charset="0"/>
            </a:endParaRPr>
          </a:p>
          <a:p>
            <a:endParaRPr lang="es-ES" sz="16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803" y="2228174"/>
            <a:ext cx="3306394" cy="300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6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PROYECTO CREATIVO 2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509862" y="920125"/>
            <a:ext cx="7262538" cy="15542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PRESENTACIÓN</a:t>
            </a:r>
          </a:p>
          <a:p>
            <a:pPr marL="185738" indent="-185738"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Para la presentación cada equipo deberá preparar diapositivas y traer un prototipo de la solución. </a:t>
            </a:r>
          </a:p>
          <a:p>
            <a:pPr marL="185738" indent="-185738"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Pueden usar otros recursos que consideren convenientes (Video, música, mapas mentales, etc.).</a:t>
            </a:r>
          </a:p>
          <a:p>
            <a:pPr marL="185738" indent="-185738"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El tiempo que tiene cada equipo para exponer es 10 minutos como máximo.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327" y="2965450"/>
            <a:ext cx="6381345" cy="196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26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/>
          <p:nvPr/>
        </p:nvSpPr>
        <p:spPr>
          <a:xfrm>
            <a:off x="503237" y="361447"/>
            <a:ext cx="3236006" cy="153888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+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PROYECTO CREATIVO 2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509862" y="920125"/>
            <a:ext cx="3685619" cy="25391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  <a:buClr>
                <a:srgbClr val="714FA0"/>
              </a:buClr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CRITERIOS DE EVALUACIÓN</a:t>
            </a:r>
          </a:p>
          <a:p>
            <a:pPr marL="185738" indent="-185738">
              <a:buClr>
                <a:srgbClr val="714FA0"/>
              </a:buClr>
              <a:buFont typeface="Arial" charset="0"/>
              <a:buChar char="•"/>
            </a:pPr>
            <a:r>
              <a:rPr lang="es-MX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Grupal:</a:t>
            </a:r>
          </a:p>
          <a:p>
            <a:pPr marL="363538" indent="-177800">
              <a:buClr>
                <a:srgbClr val="714FA0"/>
              </a:buClr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Contenido / Información.</a:t>
            </a:r>
          </a:p>
          <a:p>
            <a:pPr marL="363538" indent="-177800">
              <a:buClr>
                <a:srgbClr val="714FA0"/>
              </a:buClr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Organización y Coordinación.</a:t>
            </a:r>
          </a:p>
          <a:p>
            <a:pPr marL="363538" indent="-177800">
              <a:buClr>
                <a:srgbClr val="714FA0"/>
              </a:buClr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Originalidad de la solución innovadora.</a:t>
            </a:r>
          </a:p>
          <a:p>
            <a:pPr marL="363538" indent="-177800">
              <a:buClr>
                <a:srgbClr val="714FA0"/>
              </a:buClr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Uso de los métodos de innovación.</a:t>
            </a:r>
          </a:p>
          <a:p>
            <a:pPr marL="185738" indent="-185738">
              <a:buClr>
                <a:srgbClr val="714FA0"/>
              </a:buClr>
              <a:buFont typeface="Arial" charset="0"/>
              <a:buChar char="•"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185738" indent="-185738">
              <a:buClr>
                <a:srgbClr val="714FA0"/>
              </a:buClr>
              <a:buFont typeface="Arial" charset="0"/>
              <a:buChar char="•"/>
            </a:pPr>
            <a:r>
              <a:rPr lang="es-MX" sz="1600" b="1" dirty="0">
                <a:solidFill>
                  <a:srgbClr val="714FA0"/>
                </a:solidFill>
                <a:latin typeface="Calibri" charset="0"/>
                <a:ea typeface="Calibri" charset="0"/>
                <a:cs typeface="Calibri" charset="0"/>
              </a:rPr>
              <a:t>Individual:</a:t>
            </a:r>
          </a:p>
          <a:p>
            <a:pPr marL="363538" indent="-177800">
              <a:buClr>
                <a:srgbClr val="714FA0"/>
              </a:buClr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Desenvolvimiento</a:t>
            </a:r>
          </a:p>
          <a:p>
            <a:pPr marL="363538" indent="-177800">
              <a:buClr>
                <a:srgbClr val="714FA0"/>
              </a:buClr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Manejo de preguntas.</a:t>
            </a:r>
            <a:endParaRPr lang="es-ES" sz="16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52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uadroTexto 17">
            <a:extLst>
              <a:ext uri="{FF2B5EF4-FFF2-40B4-BE49-F238E27FC236}">
                <a16:creationId xmlns:a16="http://schemas.microsoft.com/office/drawing/2014/main" id="{F58EABDC-EE9F-6D4B-8493-73E3A05BE100}"/>
              </a:ext>
            </a:extLst>
          </p:cNvPr>
          <p:cNvSpPr txBox="1"/>
          <p:nvPr/>
        </p:nvSpPr>
        <p:spPr>
          <a:xfrm>
            <a:off x="2368691" y="2469701"/>
            <a:ext cx="440661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defRPr/>
            </a:pPr>
            <a:r>
              <a:rPr lang="en-US" sz="2800" dirty="0">
                <a:solidFill>
                  <a:srgbClr val="714FA0"/>
                </a:solidFill>
                <a:latin typeface="Graphik Regular" charset="0"/>
                <a:ea typeface="Graphik Regular" charset="0"/>
                <a:cs typeface="Graphik Regular" charset="0"/>
              </a:rPr>
              <a:t>¡BUENA SUERTE Y </a:t>
            </a:r>
            <a:r>
              <a:rPr lang="en-US" sz="2800" b="1" dirty="0">
                <a:solidFill>
                  <a:srgbClr val="714FA0"/>
                </a:solidFill>
                <a:latin typeface="Graphik Bold" charset="0"/>
                <a:ea typeface="Graphik Bold" charset="0"/>
                <a:cs typeface="Graphik Bold" charset="0"/>
              </a:rPr>
              <a:t>MUCHA CREATIVIDAD!</a:t>
            </a:r>
          </a:p>
        </p:txBody>
      </p:sp>
    </p:spTree>
    <p:extLst>
      <p:ext uri="{BB962C8B-B14F-4D97-AF65-F5344CB8AC3E}">
        <p14:creationId xmlns:p14="http://schemas.microsoft.com/office/powerpoint/2010/main" val="450984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199" y="2666298"/>
            <a:ext cx="1295601" cy="3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163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Diseño predeterminad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Papel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20029</TotalTime>
  <Words>222</Words>
  <Application>Microsoft Macintosh PowerPoint</Application>
  <PresentationFormat>Presentación en pantalla (16:10)</PresentationFormat>
  <Paragraphs>37</Paragraphs>
  <Slides>7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Calibri</vt:lpstr>
      <vt:lpstr>Graphik Bold</vt:lpstr>
      <vt:lpstr>Graphik Medium</vt:lpstr>
      <vt:lpstr>Graphik Regular</vt:lpstr>
      <vt:lpstr>1_Diseño predeterminado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Isil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Isil</dc:creator>
  <cp:lastModifiedBy>Microsoft Office User</cp:lastModifiedBy>
  <cp:revision>1390</cp:revision>
  <dcterms:created xsi:type="dcterms:W3CDTF">2006-06-01T21:36:52Z</dcterms:created>
  <dcterms:modified xsi:type="dcterms:W3CDTF">2021-05-28T22:42:34Z</dcterms:modified>
</cp:coreProperties>
</file>